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648" r:id="rId5"/>
    <p:sldMasterId id="2147483738" r:id="rId6"/>
    <p:sldMasterId id="2147483754" r:id="rId7"/>
  </p:sldMasterIdLst>
  <p:notesMasterIdLst>
    <p:notesMasterId r:id="rId22"/>
  </p:notesMasterIdLst>
  <p:sldIdLst>
    <p:sldId id="2147471979" r:id="rId8"/>
    <p:sldId id="2147471980" r:id="rId9"/>
    <p:sldId id="2147471981" r:id="rId10"/>
    <p:sldId id="2147471982" r:id="rId11"/>
    <p:sldId id="2147471983" r:id="rId12"/>
    <p:sldId id="2147471984" r:id="rId13"/>
    <p:sldId id="2147471985" r:id="rId14"/>
    <p:sldId id="2147471986" r:id="rId15"/>
    <p:sldId id="2147471987" r:id="rId16"/>
    <p:sldId id="2147471988" r:id="rId17"/>
    <p:sldId id="2147471989" r:id="rId18"/>
    <p:sldId id="2147471990" r:id="rId19"/>
    <p:sldId id="2147471991" r:id="rId20"/>
    <p:sldId id="21474719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C91F07-E254-C373-ED77-B8719729A5E1}" name="Meg Karchner" initials="MK" userId="S::Meg_Karchner@dai.com::63951845-0ce4-4ad8-aaf7-1e15cab3b4fa" providerId="AD"/>
  <p188:author id="{9F7359EB-DC5A-DA76-6830-4B978D5DF71D}" name="George Nyanuga" initials="GN" userId="S::george_nyanuga@dai.com::abcbb429-3c1c-4cd9-9a48-7a5989f5cb31" providerId="AD"/>
  <p188:author id="{CF3B90ED-46F5-E48D-E8DB-00DEEE6078A9}" name="Erica Adams" initials="EA" userId="S::erica_adams@dai.com::f560622f-e17f-44d7-b18c-ed39bb6c3832" providerId="AD"/>
  <p188:author id="{0A55C9FA-A325-A6B1-22CF-5D2154053047}" name="Madeleine Dale" initials="MD" userId="S::Madeleine_Dale@dai.com::b508495e-9185-496f-ae4b-71c1d30c9bc6" providerId="AD"/>
  <p188:author id="{CE3AE8FB-B8A4-DB66-49D8-B1F6D65CA3A6}" name="Madeleine Dale" initials="MD" userId="S::madeleine_dale@dai.com::b508495e-9185-496f-ae4b-71c1d30c9b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468"/>
    <a:srgbClr val="BA1F31"/>
    <a:srgbClr val="B1C3E0"/>
    <a:srgbClr val="BAC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CD156-B35E-4759-9EA2-40465E3F71D3}" v="3" dt="2023-11-22T08:19:52.826"/>
    <p1510:client id="{CB2E36B3-5B2B-73A0-C41A-29EACD21238E}" v="8" dt="2023-11-23T10:06:48.928"/>
    <p1510:client id="{F5C8BABB-DA45-BC23-67E0-ED0B81AEE378}" v="1025" dt="2023-11-23T10:02:21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247AF-7F46-4C44-B637-A03EBB8C65C3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81DC1-9E22-4F97-B82F-429AF366B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6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FF1F-E557-4010-AB01-CBD214CE2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D8628-C0DB-4B66-900D-CB1817A7F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4E504-E74B-49BE-98B5-C81E82AC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F9F6-CC39-4C59-9D2B-686D7E6740F3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349AF-DD30-4216-89B3-849D1C06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D9323-4FD1-4A0D-9F54-CC7ED8CF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751F-B291-4D6E-B143-18C1C5A44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5C06-4E7A-4290-BE90-8B1BC1FF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7E080-B962-4943-95A1-5367343C6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58AD2-383B-4AC9-BCC6-F0A817B2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F9F6-CC39-4C59-9D2B-686D7E6740F3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D49B0-A68F-4D57-98F2-339C916E0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00A92-72FA-457B-9496-7C1C11DB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751F-B291-4D6E-B143-18C1C5A44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E4C9C-EC61-4DE6-BFC3-3270F1740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623AF-E5A0-4C96-8CC9-FD2029652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0F9A2-8946-45AB-A3CB-2C77366A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F9F6-CC39-4C59-9D2B-686D7E6740F3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CDC89-1FE1-4C1C-9DED-81704D8E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6ADCE-3479-4A32-AAAE-AC042983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751F-B291-4D6E-B143-18C1C5A44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6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Full Photo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ATI COR Tracker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18715"/>
            <a:ext cx="51816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174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46997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116">
                <a:solidFill>
                  <a:schemeClr val="bg1"/>
                </a:solidFill>
              </a:defRPr>
            </a:lvl1pPr>
            <a:lvl2pPr marL="60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4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95680" y="3932955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74132"/>
            <a:ext cx="2743200" cy="202299"/>
          </a:xfrm>
        </p:spPr>
        <p:txBody>
          <a:bodyPr>
            <a:spAutoFit/>
          </a:bodyPr>
          <a:lstStyle>
            <a:lvl1pPr marL="0" indent="0" algn="r">
              <a:buNone/>
              <a:defRPr sz="794" baseline="0">
                <a:solidFill>
                  <a:schemeClr val="bg1"/>
                </a:solidFill>
              </a:defRPr>
            </a:lvl1pPr>
            <a:lvl2pPr marL="304468" indent="0">
              <a:buNone/>
              <a:defRPr sz="2381">
                <a:solidFill>
                  <a:schemeClr val="bg1"/>
                </a:solidFill>
              </a:defRPr>
            </a:lvl2pPr>
            <a:lvl3pPr marL="608938" indent="0">
              <a:buNone/>
              <a:defRPr sz="2116">
                <a:solidFill>
                  <a:schemeClr val="bg1"/>
                </a:solidFill>
              </a:defRPr>
            </a:lvl3pPr>
            <a:lvl4pPr marL="905007" indent="0">
              <a:buNone/>
              <a:defRPr sz="1852">
                <a:solidFill>
                  <a:schemeClr val="bg1"/>
                </a:solidFill>
              </a:defRPr>
            </a:lvl4pPr>
            <a:lvl5pPr marL="1356462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5" y="753866"/>
            <a:ext cx="1826231" cy="543508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1888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707638"/>
            <a:ext cx="7315200" cy="531940"/>
          </a:xfrm>
        </p:spPr>
        <p:txBody>
          <a:bodyPr wrap="square" anchor="t" anchorCtr="0">
            <a:spAutoFit/>
          </a:bodyPr>
          <a:lstStyle>
            <a:lvl1pPr>
              <a:defRPr sz="3174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0" y="6408096"/>
            <a:ext cx="2844800" cy="24622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08096"/>
            <a:ext cx="3860800" cy="24622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ATI COR Tracker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8096"/>
            <a:ext cx="2844800" cy="24622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8066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805" y="933168"/>
            <a:ext cx="10363200" cy="580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914400" y="1715549"/>
            <a:ext cx="10363200" cy="4233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18715"/>
            <a:ext cx="51816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174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46997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116">
                <a:solidFill>
                  <a:schemeClr val="bg1"/>
                </a:solidFill>
              </a:defRPr>
            </a:lvl1pPr>
            <a:lvl2pPr marL="60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4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95680" y="3932955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68008"/>
            <a:ext cx="2743200" cy="214546"/>
          </a:xfrm>
        </p:spPr>
        <p:txBody>
          <a:bodyPr>
            <a:spAutoFit/>
          </a:bodyPr>
          <a:lstStyle>
            <a:lvl1pPr marL="0" indent="0" algn="r">
              <a:buNone/>
              <a:defRPr sz="794" baseline="0">
                <a:solidFill>
                  <a:schemeClr val="bg1"/>
                </a:solidFill>
              </a:defRPr>
            </a:lvl1pPr>
            <a:lvl2pPr marL="304468" indent="0">
              <a:buNone/>
              <a:defRPr sz="2381">
                <a:solidFill>
                  <a:schemeClr val="bg1"/>
                </a:solidFill>
              </a:defRPr>
            </a:lvl2pPr>
            <a:lvl3pPr marL="608938" indent="0">
              <a:buNone/>
              <a:defRPr sz="2116">
                <a:solidFill>
                  <a:schemeClr val="bg1"/>
                </a:solidFill>
              </a:defRPr>
            </a:lvl3pPr>
            <a:lvl4pPr marL="905007" indent="0">
              <a:buNone/>
              <a:defRPr sz="1852">
                <a:solidFill>
                  <a:schemeClr val="bg1"/>
                </a:solidFill>
              </a:defRPr>
            </a:lvl4pPr>
            <a:lvl5pPr marL="1356462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Sunculture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F96976B-3056-44B0-8606-EA896AE731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6278" y="763261"/>
            <a:ext cx="1635015" cy="5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00" y="533400"/>
            <a:ext cx="2032000" cy="4572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16000" y="3886200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9D28BAA-ED66-4CA7-9990-1D8092AD5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5600" y="487680"/>
            <a:ext cx="2180019" cy="54864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3280B29-ED50-3E48-AEA8-F289D58E5F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000" y="5992431"/>
            <a:ext cx="3330451" cy="4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62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1" y="203681"/>
            <a:ext cx="11785601" cy="645063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91" y="1468008"/>
            <a:ext cx="2743200" cy="214546"/>
          </a:xfrm>
        </p:spPr>
        <p:txBody>
          <a:bodyPr wrap="square">
            <a:spAutoFit/>
          </a:bodyPr>
          <a:lstStyle>
            <a:lvl1pPr marL="0" indent="0" algn="r">
              <a:buNone/>
              <a:defRPr sz="794" baseline="0">
                <a:solidFill>
                  <a:srgbClr val="FFFFFF"/>
                </a:solidFill>
              </a:defRPr>
            </a:lvl1pPr>
            <a:lvl2pPr marL="304468" indent="0">
              <a:buNone/>
              <a:defRPr sz="2381">
                <a:solidFill>
                  <a:schemeClr val="bg1"/>
                </a:solidFill>
              </a:defRPr>
            </a:lvl2pPr>
            <a:lvl3pPr marL="608938" indent="0">
              <a:buNone/>
              <a:defRPr sz="2116">
                <a:solidFill>
                  <a:schemeClr val="bg1"/>
                </a:solidFill>
              </a:defRPr>
            </a:lvl3pPr>
            <a:lvl4pPr marL="905007" indent="0">
              <a:buNone/>
              <a:defRPr sz="1852">
                <a:solidFill>
                  <a:schemeClr val="bg1"/>
                </a:solidFill>
              </a:defRPr>
            </a:lvl4pPr>
            <a:lvl5pPr marL="1356462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46997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116">
                <a:solidFill>
                  <a:schemeClr val="bg1"/>
                </a:solidFill>
              </a:defRPr>
            </a:lvl1pPr>
            <a:lvl2pPr marL="60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4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95680" y="3932955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00085F6-FABE-4F88-9EAD-8E06D17491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5" y="5747196"/>
            <a:ext cx="1826231" cy="543508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1358082-BF8F-4144-B8AF-2444D37055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6278" y="5746814"/>
            <a:ext cx="1635015" cy="5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7254-337E-4D46-899B-AE3C65F9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32BB-008F-4C1C-B675-362575D88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1664F-2D90-41A9-91B0-C6D6D524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F9F6-CC39-4C59-9D2B-686D7E6740F3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0E77-54D1-449B-A084-A4D90EC3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2020A-DCD9-4A93-9A43-3E12F42D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751F-B291-4D6E-B143-18C1C5A44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7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A850-4389-4331-B549-2B4A2344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275EF-9443-43CC-8192-5BCC8ABD4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385A2-72D7-421D-AE58-59B8C209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F9F6-CC39-4C59-9D2B-686D7E6740F3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1E21-C037-4403-BD91-B7705E07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691DC-2AD1-4645-B5DF-7987AA1D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751F-B291-4D6E-B143-18C1C5A44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9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01DE-5C1D-4AC3-A848-8010B341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0F8AE-48EE-4E71-86FF-6207B19A4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FC0AE-EA13-4FA0-AC50-D81463A9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7B9E-C78B-4830-AD47-F43BCA37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F9F6-CC39-4C59-9D2B-686D7E6740F3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3BEB9-1F56-43F4-977F-7336A3E6B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C5814-5B69-44BA-A6EC-E8C7406B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751F-B291-4D6E-B143-18C1C5A44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4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CC1B-22D2-48D6-B694-B1B3B3DB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F12A4-A8E5-4E91-A4A6-66E5FA0B9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037E5-F768-40E8-9CED-89016E6C4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FD925-04A7-4AFA-BDCC-8F0B3D21D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D4D8B-7DA6-4B8B-982A-34FDE9885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67DE5F-77BD-437B-878B-D188D41C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F9F6-CC39-4C59-9D2B-686D7E6740F3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51CD0-85F6-4DDB-8697-39D688F7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0B71E-643C-4A25-BF3D-3BB4B8C4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751F-B291-4D6E-B143-18C1C5A44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6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DD07-2068-4FAC-B56B-50728DC8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F505B-74B3-4E0F-93F8-19C24661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F9F6-CC39-4C59-9D2B-686D7E6740F3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8703D-BE25-44B1-BD13-BCA0C684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28BDB-0CD9-4336-A366-6932CA1F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751F-B291-4D6E-B143-18C1C5A44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9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A4531-5D0D-4EEA-A916-97D76329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F9F6-CC39-4C59-9D2B-686D7E6740F3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2DF3A-62C5-4C0E-8D13-9C050EE6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BA4E-0691-4AE2-9FCE-E69833DF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751F-B291-4D6E-B143-18C1C5A44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529B-3EA2-4D7A-863A-07AA147A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60AC1-64FA-4FF9-A739-523F1C6ED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FF14D-67AD-41EE-964A-038A69386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CE8E6-0BFA-4E79-80F3-31390B34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F9F6-CC39-4C59-9D2B-686D7E6740F3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33E6A-7C8A-430F-A978-B6FD5AFC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64F87-1FD5-41AB-A00E-D523E27B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751F-B291-4D6E-B143-18C1C5A44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148D0-81BC-4550-80F7-2D3FF414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602880-713C-44B0-B6C7-469C45D71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BFDA7-2010-4ECC-BD07-A101CEE92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8C9FA-3674-4D75-9DCA-E8E9E63D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F9F6-CC39-4C59-9D2B-686D7E6740F3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503A3-AAE9-4F38-8E76-934E4FF5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29904-6C89-446A-9379-D35280EB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751F-B291-4D6E-B143-18C1C5A44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2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866DD-BDB0-4DDD-89D7-461C6E03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1248E-12D9-458F-8713-E845811B9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96FC6-1AD5-4592-81AD-F071B952E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5F9F6-CC39-4C59-9D2B-686D7E6740F3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36E25-EE6A-418D-A2B1-F073AC4FC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537E3-88FB-4CBE-86A7-9B206A556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8751F-B291-4D6E-B143-18C1C5A44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6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805" y="933168"/>
            <a:ext cx="10363200" cy="580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15549"/>
            <a:ext cx="10363200" cy="4233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49816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49816"/>
            <a:ext cx="3860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49816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64096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74" b="0" i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</p:sldLayoutIdLst>
  <p:hf hdr="0"/>
  <p:txStyles>
    <p:titleStyle>
      <a:lvl1pPr algn="l" defTabSz="604738" rtl="0" eaLnBrk="1" latinLnBrk="0" hangingPunct="1">
        <a:spcBef>
          <a:spcPct val="0"/>
        </a:spcBef>
        <a:buNone/>
        <a:defRPr sz="3174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304470" indent="-304470" algn="l" defTabSz="604738" rtl="0" eaLnBrk="1" latinLnBrk="0" hangingPunct="1">
        <a:spcBef>
          <a:spcPts val="0"/>
        </a:spcBef>
        <a:spcAft>
          <a:spcPts val="1058"/>
        </a:spcAft>
        <a:buFont typeface="Arial"/>
        <a:buChar char="•"/>
        <a:defRPr sz="2116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905009" indent="-304470" algn="l" defTabSz="604738" rtl="0" eaLnBrk="1" latinLnBrk="0" hangingPunct="1">
        <a:spcBef>
          <a:spcPts val="0"/>
        </a:spcBef>
        <a:spcAft>
          <a:spcPts val="1058"/>
        </a:spcAft>
        <a:buFont typeface="Arial"/>
        <a:buChar char="–"/>
        <a:defRPr sz="2116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1209477" indent="-304470" algn="l" defTabSz="604738" rtl="0" eaLnBrk="1" latinLnBrk="0" hangingPunct="1">
        <a:spcBef>
          <a:spcPct val="20000"/>
        </a:spcBef>
        <a:buFont typeface="Arial"/>
        <a:buChar char="•"/>
        <a:defRPr sz="2381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516046" indent="-306569" algn="l" defTabSz="604738" rtl="0" eaLnBrk="1" latinLnBrk="0" hangingPunct="1">
        <a:spcBef>
          <a:spcPct val="20000"/>
        </a:spcBef>
        <a:buFont typeface="Arial"/>
        <a:buChar char="–"/>
        <a:defRPr sz="2116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660932" indent="-304470" algn="l" defTabSz="604738" rtl="0" eaLnBrk="1" latinLnBrk="0" hangingPunct="1">
        <a:spcBef>
          <a:spcPct val="20000"/>
        </a:spcBef>
        <a:buFont typeface="Arial"/>
        <a:buChar char="»"/>
        <a:defRPr sz="1852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3326061" indent="-302369" algn="l" defTabSz="604738" rtl="0" eaLnBrk="1" latinLnBrk="0" hangingPunct="1">
        <a:spcBef>
          <a:spcPct val="20000"/>
        </a:spcBef>
        <a:buFont typeface="Arial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6pPr>
      <a:lvl7pPr marL="3930800" indent="-302369" algn="l" defTabSz="604738" rtl="0" eaLnBrk="1" latinLnBrk="0" hangingPunct="1">
        <a:spcBef>
          <a:spcPct val="20000"/>
        </a:spcBef>
        <a:buFont typeface="Arial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7pPr>
      <a:lvl8pPr marL="4535538" indent="-302369" algn="l" defTabSz="604738" rtl="0" eaLnBrk="1" latinLnBrk="0" hangingPunct="1">
        <a:spcBef>
          <a:spcPct val="20000"/>
        </a:spcBef>
        <a:buFont typeface="Arial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8pPr>
      <a:lvl9pPr marL="5140277" indent="-302369" algn="l" defTabSz="604738" rtl="0" eaLnBrk="1" latinLnBrk="0" hangingPunct="1">
        <a:spcBef>
          <a:spcPct val="20000"/>
        </a:spcBef>
        <a:buFont typeface="Arial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604738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209477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814215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418954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023692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628431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233169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4837908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805" y="457200"/>
            <a:ext cx="10363200" cy="6175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4000"/>
            <a:ext cx="10363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30079"/>
            <a:ext cx="3860800" cy="1846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18789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200" b="0" i="0" kern="1200">
          <a:solidFill>
            <a:schemeClr val="accent6">
              <a:lumMod val="75000"/>
            </a:schemeClr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805" y="1052303"/>
            <a:ext cx="10363200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15549"/>
            <a:ext cx="10363200" cy="4233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49816"/>
            <a:ext cx="2844800" cy="2145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49816"/>
            <a:ext cx="3860800" cy="2145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49816"/>
            <a:ext cx="2844800" cy="2145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64096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 b="0" i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s25.formsite.com/DupOTo/bqtcxkt3yf/index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6795E-AF2C-4E26-B610-2C6E2EBAC6DD}"/>
              </a:ext>
            </a:extLst>
          </p:cNvPr>
          <p:cNvSpPr txBox="1"/>
          <p:nvPr/>
        </p:nvSpPr>
        <p:spPr>
          <a:xfrm>
            <a:off x="984413" y="4015589"/>
            <a:ext cx="10469875" cy="2446824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USAID AFRICA TRADE AND INVESTMENT PROGRAM</a:t>
            </a:r>
            <a:endParaRPr lang="en-US">
              <a:solidFill>
                <a:srgbClr val="000000"/>
              </a:solidFill>
            </a:endParaRPr>
          </a:p>
          <a:p>
            <a:endParaRPr lang="en-US" sz="1500">
              <a:solidFill>
                <a:srgbClr val="FFFFFF"/>
              </a:solidFill>
            </a:endParaRPr>
          </a:p>
          <a:p>
            <a:r>
              <a:rPr lang="en-US" sz="2500" b="1">
                <a:solidFill>
                  <a:srgbClr val="FFFFFF"/>
                </a:solidFill>
              </a:rPr>
              <a:t>USAID KENYA/EAST AFRICA IMARISHA INITIATIVE</a:t>
            </a:r>
          </a:p>
          <a:p>
            <a:endParaRPr lang="en-US" sz="1600">
              <a:solidFill>
                <a:srgbClr val="FFFFFF"/>
              </a:solidFill>
            </a:endParaRPr>
          </a:p>
          <a:p>
            <a:r>
              <a:rPr lang="en-US" sz="1600">
                <a:solidFill>
                  <a:srgbClr val="FFFFFF"/>
                </a:solidFill>
              </a:rPr>
              <a:t>INFORMATIONAL SESSION</a:t>
            </a:r>
            <a:endParaRPr lang="en-US"/>
          </a:p>
          <a:p>
            <a:r>
              <a:rPr lang="en-US" sz="1600" i="1">
                <a:solidFill>
                  <a:srgbClr val="FFFFFF"/>
                </a:solidFill>
              </a:rPr>
              <a:t>NOVEMBER 23, 2023</a:t>
            </a:r>
            <a:endParaRPr lang="en-US" i="1"/>
          </a:p>
          <a:p>
            <a:endParaRPr lang="en-US" sz="2500" b="1">
              <a:solidFill>
                <a:srgbClr val="FFFFFF"/>
              </a:solidFill>
            </a:endParaRPr>
          </a:p>
          <a:p>
            <a:endParaRPr lang="en-US" sz="2500" b="1">
              <a:solidFill>
                <a:srgbClr val="FFFFFF"/>
              </a:solidFill>
            </a:endParaRPr>
          </a:p>
        </p:txBody>
      </p:sp>
      <p:pic>
        <p:nvPicPr>
          <p:cNvPr id="12" name="Picture 11" descr="A logo with white text&#10;&#10;Description automatically generated">
            <a:extLst>
              <a:ext uri="{FF2B5EF4-FFF2-40B4-BE49-F238E27FC236}">
                <a16:creationId xmlns:a16="http://schemas.microsoft.com/office/drawing/2014/main" id="{461282A3-006C-CECB-B25F-AC366EA63B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5086" y="451746"/>
            <a:ext cx="2568670" cy="982516"/>
          </a:xfrm>
          <a:prstGeom prst="rect">
            <a:avLst/>
          </a:prstGeom>
        </p:spPr>
      </p:pic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448B6B0-51D2-3188-7CD2-1C0454CA1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280" y="398591"/>
            <a:ext cx="2716429" cy="11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0B44-AC8B-0938-E8FC-B3857EF7F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21C7E0-BB55-B188-7C4B-5E2F191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13" y="445105"/>
            <a:ext cx="10280701" cy="584775"/>
          </a:xfrm>
        </p:spPr>
        <p:txBody>
          <a:bodyPr/>
          <a:lstStyle/>
          <a:p>
            <a:r>
              <a:rPr lang="en-US" sz="3200">
                <a:solidFill>
                  <a:srgbClr val="BA1F31"/>
                </a:solidFill>
                <a:cs typeface="Calibri Light"/>
              </a:rPr>
              <a:t>Participating firms' requirements</a:t>
            </a:r>
            <a:endParaRPr lang="en-US">
              <a:solidFill>
                <a:srgbClr val="BA1F3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92603-F934-E7FC-667E-A1E2B3F1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13" y="1149534"/>
            <a:ext cx="10435309" cy="47964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Aft>
                <a:spcPts val="0"/>
              </a:spcAft>
              <a:buFont typeface="Symbol,Sans-Serif"/>
              <a:buChar char=""/>
              <a:defRPr/>
            </a:pPr>
            <a:r>
              <a:rPr lang="en-US" sz="2200">
                <a:solidFill>
                  <a:schemeClr val="tx1"/>
                </a:solidFill>
                <a:ea typeface="Cambria"/>
                <a:cs typeface="Calibri"/>
              </a:rPr>
              <a:t>Be agri-business sector; based in Kenya</a:t>
            </a:r>
          </a:p>
          <a:p>
            <a:pPr marL="342900" indent="-342900">
              <a:spcAft>
                <a:spcPts val="0"/>
              </a:spcAft>
              <a:buFont typeface="Symbol,Sans-Serif"/>
              <a:buChar char=""/>
              <a:defRPr/>
            </a:pPr>
            <a:r>
              <a:rPr lang="en-US" sz="2200">
                <a:solidFill>
                  <a:schemeClr val="tx1"/>
                </a:solidFill>
                <a:ea typeface="Cambria"/>
                <a:cs typeface="Calibri"/>
              </a:rPr>
              <a:t>Provide a detailed profile of the firm;</a:t>
            </a:r>
          </a:p>
          <a:p>
            <a:pPr marL="342900" indent="-342900">
              <a:spcAft>
                <a:spcPts val="0"/>
              </a:spcAft>
              <a:buFont typeface="Symbol,Sans-Serif"/>
              <a:buChar char=""/>
              <a:defRPr/>
            </a:pPr>
            <a:r>
              <a:rPr lang="en-US" sz="2200">
                <a:solidFill>
                  <a:schemeClr val="tx1"/>
                </a:solidFill>
                <a:ea typeface="Cambria"/>
                <a:cs typeface="Calibri"/>
              </a:rPr>
              <a:t>Allow employees to complete an online questionnaire at the beginning and end of the grant period;</a:t>
            </a:r>
          </a:p>
          <a:p>
            <a:pPr marL="342900" indent="-342900">
              <a:spcAft>
                <a:spcPts val="0"/>
              </a:spcAft>
              <a:buFont typeface="Symbol,Sans-Serif"/>
              <a:buChar char=""/>
              <a:defRPr/>
            </a:pPr>
            <a:r>
              <a:rPr lang="en-US" sz="2200">
                <a:solidFill>
                  <a:schemeClr val="tx1"/>
                </a:solidFill>
                <a:ea typeface="Cambria"/>
                <a:cs typeface="Calibri"/>
              </a:rPr>
              <a:t>Agree to Human Resources providing employee level data (scrubbed of personally identifiable information);</a:t>
            </a:r>
          </a:p>
          <a:p>
            <a:pPr marL="342900" indent="-342900">
              <a:spcAft>
                <a:spcPts val="0"/>
              </a:spcAft>
              <a:buFont typeface="Symbol,Sans-Serif"/>
              <a:buChar char=""/>
              <a:defRPr/>
            </a:pPr>
            <a:r>
              <a:rPr lang="en-US" sz="2200">
                <a:solidFill>
                  <a:schemeClr val="tx1"/>
                </a:solidFill>
                <a:ea typeface="Cambria"/>
                <a:cs typeface="Calibri"/>
              </a:rPr>
              <a:t>Allow access to senior management for interviews and to employees for FGDs</a:t>
            </a:r>
          </a:p>
          <a:p>
            <a:pPr marL="342900" indent="-342900">
              <a:spcAft>
                <a:spcPts val="0"/>
              </a:spcAft>
              <a:buFont typeface="Symbol,Sans-Serif"/>
              <a:buChar char=""/>
              <a:defRPr/>
            </a:pPr>
            <a:r>
              <a:rPr lang="en-US" sz="2200">
                <a:solidFill>
                  <a:schemeClr val="tx1"/>
                </a:solidFill>
                <a:ea typeface="Cambria"/>
                <a:cs typeface="Calibri"/>
              </a:rPr>
              <a:t>Access to other relevant company personnel who will have a role to play in enabling the company achieve their stated project objectives</a:t>
            </a:r>
          </a:p>
          <a:p>
            <a:pPr marL="342900" indent="-342900">
              <a:spcAft>
                <a:spcPts val="0"/>
              </a:spcAft>
              <a:buFont typeface="Symbol,Sans-Serif"/>
              <a:buChar char=""/>
              <a:defRPr/>
            </a:pPr>
            <a:r>
              <a:rPr lang="en-US" sz="2200">
                <a:solidFill>
                  <a:schemeClr val="tx1"/>
                </a:solidFill>
                <a:ea typeface="Cambria"/>
                <a:cs typeface="Calibri"/>
              </a:rPr>
              <a:t>Designate up to three staff as “gender champions”</a:t>
            </a:r>
          </a:p>
          <a:p>
            <a:pPr marL="342900" indent="-342900">
              <a:spcAft>
                <a:spcPts val="0"/>
              </a:spcAft>
              <a:buFont typeface="Symbol,Sans-Serif"/>
              <a:buChar char=""/>
              <a:defRPr/>
            </a:pPr>
            <a:r>
              <a:rPr lang="en-US" sz="2200">
                <a:solidFill>
                  <a:schemeClr val="tx1"/>
                </a:solidFill>
                <a:ea typeface="Cambria"/>
                <a:cs typeface="Calibri"/>
              </a:rPr>
              <a:t>Agree for gender champions to participate in three training days in the first six months of the grant (two one-day in person and two half-day virtual).</a:t>
            </a:r>
          </a:p>
          <a:p>
            <a:pPr marL="342900" indent="-342900">
              <a:spcAft>
                <a:spcPts val="0"/>
              </a:spcAft>
              <a:buFont typeface="Symbol,Sans-Serif"/>
              <a:buChar char=""/>
              <a:defRPr/>
            </a:pPr>
            <a:r>
              <a:rPr lang="en-US" sz="2200">
                <a:solidFill>
                  <a:schemeClr val="tx1"/>
                </a:solidFill>
                <a:ea typeface="Cambria"/>
                <a:cs typeface="Calibri"/>
              </a:rPr>
              <a:t>Agree for gender champions to meet each month for six months with Gender Advisors (virtually, with at least one in-person meeting) for mentoring and coaching.</a:t>
            </a:r>
          </a:p>
          <a:p>
            <a:pPr marL="285750" indent="-17145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endParaRPr lang="en-US" sz="1900">
              <a:solidFill>
                <a:schemeClr val="tx1"/>
              </a:solidFill>
              <a:ea typeface="Cambria"/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sz="2900">
              <a:solidFill>
                <a:schemeClr val="tx1"/>
              </a:solidFill>
              <a:cs typeface="Calibri"/>
            </a:endParaRPr>
          </a:p>
          <a:p>
            <a:pPr marL="3810" indent="0">
              <a:spcAft>
                <a:spcPts val="0"/>
              </a:spcAft>
              <a:buNone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indent="-453390">
              <a:spcAft>
                <a:spcPts val="0"/>
              </a:spcAft>
              <a:buAutoNum type="arabicPeriod"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304165" indent="-304165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0B44-AC8B-0938-E8FC-B3857EF7F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21C7E0-BB55-B188-7C4B-5E2F191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22" y="445105"/>
            <a:ext cx="10280701" cy="584775"/>
          </a:xfrm>
        </p:spPr>
        <p:txBody>
          <a:bodyPr/>
          <a:lstStyle/>
          <a:p>
            <a:r>
              <a:rPr lang="en-US" sz="3200">
                <a:solidFill>
                  <a:srgbClr val="BA1F31"/>
                </a:solidFill>
                <a:cs typeface="Calibri Light"/>
              </a:rPr>
              <a:t>USAID KEA Imarisha Award Information</a:t>
            </a:r>
            <a:endParaRPr lang="en-US">
              <a:solidFill>
                <a:srgbClr val="BA1F3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92603-F934-E7FC-667E-A1E2B3F1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13" y="1149534"/>
            <a:ext cx="10435309" cy="47964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spcAft>
                <a:spcPts val="0"/>
              </a:spcAft>
              <a:buFont typeface="Arial,Sans-Serif"/>
              <a:buChar char="•"/>
              <a:defRPr/>
            </a:pPr>
            <a:r>
              <a:rPr lang="en-US" sz="2400" b="1">
                <a:solidFill>
                  <a:srgbClr val="203468"/>
                </a:solidFill>
                <a:ea typeface="Cambria"/>
                <a:cs typeface="Calibri"/>
              </a:rPr>
              <a:t>Grant Size and Type:</a:t>
            </a:r>
            <a:r>
              <a:rPr lang="en-US" sz="2400" b="1">
                <a:solidFill>
                  <a:schemeClr val="tx1"/>
                </a:solidFill>
                <a:ea typeface="Cambria"/>
                <a:cs typeface="Calibri"/>
              </a:rPr>
              <a:t> </a:t>
            </a: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ATI will issue a performance-based grant ranging from $50,000 to $85,000;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400">
              <a:solidFill>
                <a:schemeClr val="tx1"/>
              </a:solidFill>
              <a:ea typeface="Cambria"/>
              <a:cs typeface="Calibri"/>
            </a:endParaRPr>
          </a:p>
          <a:p>
            <a:pPr marL="285750" indent="-285750">
              <a:spcAft>
                <a:spcPts val="0"/>
              </a:spcAft>
              <a:buFont typeface="Arial,Sans-Serif"/>
              <a:buChar char="•"/>
              <a:defRPr/>
            </a:pPr>
            <a:r>
              <a:rPr lang="en-US" sz="2400" b="1">
                <a:solidFill>
                  <a:srgbClr val="203468"/>
                </a:solidFill>
                <a:ea typeface="Cambria"/>
                <a:cs typeface="Calibri"/>
              </a:rPr>
              <a:t>Performance-Based Grants:</a:t>
            </a:r>
            <a:r>
              <a:rPr lang="en-US" sz="2400" b="1">
                <a:solidFill>
                  <a:schemeClr val="tx1"/>
                </a:solidFill>
                <a:ea typeface="Cambria"/>
                <a:cs typeface="Calibri"/>
              </a:rPr>
              <a:t> </a:t>
            </a: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Fixed Amount Award (FAA) agreement-based milestones;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400">
              <a:solidFill>
                <a:schemeClr val="tx1"/>
              </a:solidFill>
              <a:ea typeface="Cambria"/>
              <a:cs typeface="Calibri"/>
            </a:endParaRPr>
          </a:p>
          <a:p>
            <a:pPr marL="285750" indent="-285750">
              <a:spcAft>
                <a:spcPts val="0"/>
              </a:spcAft>
              <a:buFont typeface="Arial,Sans-Serif"/>
              <a:buChar char="•"/>
              <a:defRPr/>
            </a:pPr>
            <a:r>
              <a:rPr lang="en-US" sz="2400" b="1">
                <a:solidFill>
                  <a:srgbClr val="203468"/>
                </a:solidFill>
                <a:ea typeface="Cambria"/>
                <a:cs typeface="Calibri"/>
              </a:rPr>
              <a:t>Leverage:</a:t>
            </a:r>
            <a:r>
              <a:rPr lang="en-US" sz="2400">
                <a:solidFill>
                  <a:srgbClr val="203468"/>
                </a:solidFill>
                <a:ea typeface="Cambria"/>
                <a:cs typeface="Calibri"/>
              </a:rPr>
              <a:t> </a:t>
            </a: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Applicants must commit to partially fund the proposed activities-at least 50% of the total activity amount;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400">
              <a:solidFill>
                <a:schemeClr val="tx1"/>
              </a:solidFill>
              <a:ea typeface="Cambria"/>
              <a:cs typeface="Calibri"/>
            </a:endParaRPr>
          </a:p>
          <a:p>
            <a:pPr marL="285750" indent="-285750">
              <a:spcAft>
                <a:spcPts val="0"/>
              </a:spcAft>
              <a:buFont typeface="Arial,Sans-Serif"/>
              <a:buChar char="•"/>
              <a:defRPr/>
            </a:pPr>
            <a:r>
              <a:rPr lang="en-US" sz="2400" b="1">
                <a:solidFill>
                  <a:srgbClr val="203468"/>
                </a:solidFill>
                <a:ea typeface="Cambria"/>
                <a:cs typeface="Calibri"/>
              </a:rPr>
              <a:t>Performance Period: </a:t>
            </a:r>
            <a:endParaRPr lang="en-US" sz="2400">
              <a:solidFill>
                <a:srgbClr val="203468"/>
              </a:solidFill>
              <a:ea typeface="Cambria"/>
              <a:cs typeface="Calibri"/>
            </a:endParaRPr>
          </a:p>
          <a:p>
            <a:pPr marL="742950" lvl="1" indent="-285750">
              <a:spcAft>
                <a:spcPts val="0"/>
              </a:spcAft>
              <a:buFont typeface="Wingdings,Sans-Serif"/>
              <a:buChar char="v"/>
              <a:defRPr/>
            </a:pP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For bidders already working with ATI, the period of performance for integrating gender activities should be 12 months;</a:t>
            </a:r>
          </a:p>
          <a:p>
            <a:pPr marL="742950" lvl="1" indent="-285750">
              <a:spcAft>
                <a:spcPts val="0"/>
              </a:spcAft>
              <a:buFont typeface="Wingdings,Sans-Serif"/>
              <a:buChar char="v"/>
              <a:defRPr/>
            </a:pP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For bidders that are not currently working with ATI- 12-18 months.</a:t>
            </a:r>
            <a:endParaRPr lang="en-US" sz="2400">
              <a:solidFill>
                <a:schemeClr val="tx1"/>
              </a:solidFill>
            </a:endParaRPr>
          </a:p>
          <a:p>
            <a:pPr marL="285750" indent="-17145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endParaRPr lang="en-US" sz="1900">
              <a:solidFill>
                <a:schemeClr val="tx1"/>
              </a:solidFill>
              <a:ea typeface="Cambria"/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sz="2900">
              <a:solidFill>
                <a:schemeClr val="tx1"/>
              </a:solidFill>
              <a:cs typeface="Calibri"/>
            </a:endParaRPr>
          </a:p>
          <a:p>
            <a:pPr marL="3810" indent="0">
              <a:spcAft>
                <a:spcPts val="0"/>
              </a:spcAft>
              <a:buNone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indent="-453390">
              <a:spcAft>
                <a:spcPts val="0"/>
              </a:spcAft>
              <a:buAutoNum type="arabicPeriod"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304165" indent="-304165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43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0B44-AC8B-0938-E8FC-B3857EF7F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21C7E0-BB55-B188-7C4B-5E2F191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22" y="367801"/>
            <a:ext cx="10280701" cy="584775"/>
          </a:xfrm>
        </p:spPr>
        <p:txBody>
          <a:bodyPr/>
          <a:lstStyle/>
          <a:p>
            <a:r>
              <a:rPr lang="en-US" sz="3200">
                <a:solidFill>
                  <a:srgbClr val="BA1F31"/>
                </a:solidFill>
                <a:cs typeface="Calibri Light"/>
              </a:rPr>
              <a:t>Imarisha Evaluation Criteria</a:t>
            </a:r>
            <a:endParaRPr lang="en-US">
              <a:solidFill>
                <a:srgbClr val="BA1F3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92603-F934-E7FC-667E-A1E2B3F1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13" y="1028056"/>
            <a:ext cx="10435309" cy="47964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,Sans-Serif"/>
              <a:buChar char="•"/>
              <a:defRPr/>
            </a:pP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The</a:t>
            </a:r>
            <a:r>
              <a:rPr lang="en-US" sz="2400" b="1">
                <a:solidFill>
                  <a:srgbClr val="203468"/>
                </a:solidFill>
                <a:ea typeface="Cambria"/>
                <a:cs typeface="Calibri"/>
              </a:rPr>
              <a:t> technical details of the proposed project</a:t>
            </a: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 leading to increased sales, exports, employment, and/or investment (only for those firms not yet working with ATI under a separate grant) 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,Sans-Serif"/>
              <a:buChar char=""/>
              <a:defRPr/>
            </a:pP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Details of its </a:t>
            </a:r>
            <a:r>
              <a:rPr lang="en-US" sz="2400" b="1">
                <a:solidFill>
                  <a:srgbClr val="203468"/>
                </a:solidFill>
                <a:ea typeface="Cambria"/>
                <a:cs typeface="Calibri"/>
              </a:rPr>
              <a:t>plan to increase gender equity</a:t>
            </a: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 in the workplace and women’s economic empowerment.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,Sans-Serif"/>
              <a:buChar char=""/>
              <a:defRPr/>
            </a:pP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The </a:t>
            </a:r>
            <a:r>
              <a:rPr lang="en-US" sz="2400" b="1">
                <a:solidFill>
                  <a:srgbClr val="203468"/>
                </a:solidFill>
                <a:ea typeface="Cambria"/>
                <a:cs typeface="Calibri"/>
              </a:rPr>
              <a:t>scale of the results expected</a:t>
            </a: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 to be achieved by the end of the grant term.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,Sans-Serif"/>
              <a:buChar char=""/>
              <a:defRPr/>
            </a:pP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Estimated </a:t>
            </a:r>
            <a:r>
              <a:rPr lang="en-US" sz="2400" b="1">
                <a:solidFill>
                  <a:srgbClr val="203468"/>
                </a:solidFill>
                <a:ea typeface="Cambria"/>
                <a:cs typeface="Calibri"/>
              </a:rPr>
              <a:t>cost of the activity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,Sans-Serif"/>
              <a:buChar char=""/>
              <a:defRPr/>
            </a:pP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Details on the applicant’s </a:t>
            </a:r>
            <a:r>
              <a:rPr lang="en-US" sz="2400" b="1">
                <a:solidFill>
                  <a:srgbClr val="203468"/>
                </a:solidFill>
                <a:ea typeface="Cambria"/>
                <a:cs typeface="Calibri"/>
              </a:rPr>
              <a:t>company experience in its core business</a:t>
            </a: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 (e.g., textile or </a:t>
            </a:r>
            <a:r>
              <a:rPr lang="en-US" sz="2400" err="1">
                <a:solidFill>
                  <a:schemeClr val="tx1"/>
                </a:solidFill>
                <a:ea typeface="Cambria"/>
                <a:cs typeface="Calibri"/>
              </a:rPr>
              <a:t>agro</a:t>
            </a: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-processing) and in fostering a gender-inclusive workplace. 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,Sans-Serif"/>
              <a:buChar char=""/>
              <a:defRPr/>
            </a:pP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Confirmation that the </a:t>
            </a:r>
            <a:r>
              <a:rPr lang="en-US" sz="2400" b="1">
                <a:solidFill>
                  <a:srgbClr val="203468"/>
                </a:solidFill>
                <a:ea typeface="Cambria"/>
                <a:cs typeface="Calibri"/>
              </a:rPr>
              <a:t>company’s leadership agrees </a:t>
            </a: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to the requirements stated above 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,Sans-Serif"/>
              <a:buChar char=""/>
              <a:defRPr/>
            </a:pP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Specification of at least </a:t>
            </a:r>
            <a:r>
              <a:rPr lang="en-US" sz="2400" b="1">
                <a:solidFill>
                  <a:srgbClr val="203468"/>
                </a:solidFill>
                <a:ea typeface="Cambria"/>
                <a:cs typeface="Calibri"/>
              </a:rPr>
              <a:t>two gender champions</a:t>
            </a:r>
            <a:endParaRPr lang="en-US" sz="2100" b="1">
              <a:solidFill>
                <a:srgbClr val="203468"/>
              </a:solidFill>
            </a:endParaRPr>
          </a:p>
          <a:p>
            <a:pPr marL="285750" indent="-17145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endParaRPr lang="en-US" sz="1900">
              <a:solidFill>
                <a:schemeClr val="tx1"/>
              </a:solidFill>
              <a:ea typeface="Cambria"/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sz="2900">
              <a:solidFill>
                <a:schemeClr val="tx1"/>
              </a:solidFill>
              <a:cs typeface="Calibri"/>
            </a:endParaRPr>
          </a:p>
          <a:p>
            <a:pPr marL="3810" indent="0">
              <a:spcAft>
                <a:spcPts val="0"/>
              </a:spcAft>
              <a:buNone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indent="-453390">
              <a:spcAft>
                <a:spcPts val="0"/>
              </a:spcAft>
              <a:buAutoNum type="arabicPeriod"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304165" indent="-304165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3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0B44-AC8B-0938-E8FC-B3857EF7F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21C7E0-BB55-B188-7C4B-5E2F191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913" y="533453"/>
            <a:ext cx="10280701" cy="584775"/>
          </a:xfrm>
        </p:spPr>
        <p:txBody>
          <a:bodyPr/>
          <a:lstStyle/>
          <a:p>
            <a:r>
              <a:rPr lang="en-US" sz="3200">
                <a:solidFill>
                  <a:srgbClr val="BA1F31"/>
                </a:solidFill>
                <a:cs typeface="Calibri Light"/>
              </a:rPr>
              <a:t>Application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92603-F934-E7FC-667E-A1E2B3F1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13" y="1248926"/>
            <a:ext cx="10435309" cy="47964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n-US" sz="2600">
                <a:solidFill>
                  <a:schemeClr val="tx1"/>
                </a:solidFill>
                <a:ea typeface="Cambria"/>
                <a:cs typeface="Calibri"/>
              </a:rPr>
              <a:t>Application documents must include:</a:t>
            </a:r>
            <a:endParaRPr lang="en-US" sz="2600">
              <a:solidFill>
                <a:schemeClr val="tx1"/>
              </a:solidFill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AutoNum type="arabicPeriod"/>
              <a:defRPr/>
            </a:pP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Complete Application Form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AutoNum type="arabicPeriod"/>
              <a:defRPr/>
            </a:pP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Complete Workplan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AutoNum type="arabicPeriod"/>
              <a:defRPr/>
            </a:pP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Complete Budget and Budget Notes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AutoNum type="arabicPeriod"/>
              <a:defRPr/>
            </a:pP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Complete the  Milestone Table</a:t>
            </a:r>
            <a:endParaRPr lang="en-US" sz="2400" b="1">
              <a:solidFill>
                <a:schemeClr val="tx1"/>
              </a:solidFill>
              <a:ea typeface="Cambria"/>
              <a:cs typeface="Calibri"/>
            </a:endParaRPr>
          </a:p>
          <a:p>
            <a:pPr marL="904875" indent="-304165">
              <a:lnSpc>
                <a:spcPct val="107000"/>
              </a:lnSpc>
              <a:spcAft>
                <a:spcPts val="800"/>
              </a:spcAft>
              <a:buFont typeface="Arial"/>
              <a:buChar char="–"/>
              <a:defRPr/>
            </a:pP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Page Limitation: Applications should be specific, complete, presented concisely and shall </a:t>
            </a:r>
            <a:r>
              <a:rPr lang="en-US" sz="2400" b="1">
                <a:solidFill>
                  <a:srgbClr val="203468"/>
                </a:solidFill>
                <a:ea typeface="Cambria"/>
                <a:cs typeface="Calibri"/>
              </a:rPr>
              <a:t>not exceed 10 pages</a:t>
            </a: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 (exclusive of annexes)</a:t>
            </a:r>
          </a:p>
          <a:p>
            <a:pPr marL="904875" indent="-304165">
              <a:lnSpc>
                <a:spcPct val="107000"/>
              </a:lnSpc>
              <a:spcAft>
                <a:spcPts val="800"/>
              </a:spcAft>
              <a:buFont typeface="Arial"/>
              <a:buChar char="–"/>
              <a:defRPr/>
            </a:pPr>
            <a:r>
              <a:rPr lang="en-US" sz="2400" b="1">
                <a:solidFill>
                  <a:srgbClr val="203468"/>
                </a:solidFill>
                <a:ea typeface="Cambria"/>
                <a:cs typeface="Calibri"/>
              </a:rPr>
              <a:t>Application link</a:t>
            </a:r>
            <a:r>
              <a:rPr lang="en-US" sz="2400">
                <a:solidFill>
                  <a:schemeClr val="tx1"/>
                </a:solidFill>
                <a:ea typeface="Cambria"/>
                <a:cs typeface="Calibri"/>
              </a:rPr>
              <a:t> : </a:t>
            </a:r>
            <a:r>
              <a:rPr lang="en-US" sz="2400">
                <a:solidFill>
                  <a:schemeClr val="tx1"/>
                </a:solidFill>
                <a:ea typeface="Cambria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https://fs25.formsite.com/DupOTo/bqtcxkt3yf/index</a:t>
            </a:r>
            <a:endParaRPr lang="en-US" sz="2400">
              <a:solidFill>
                <a:schemeClr val="tx1"/>
              </a:solidFill>
              <a:ea typeface="Cambria"/>
              <a:cs typeface="Calibri"/>
            </a:endParaRPr>
          </a:p>
          <a:p>
            <a:pPr marL="904875" indent="-304165">
              <a:lnSpc>
                <a:spcPct val="107000"/>
              </a:lnSpc>
              <a:spcAft>
                <a:spcPts val="800"/>
              </a:spcAft>
              <a:buChar char="–"/>
              <a:defRPr/>
            </a:pPr>
            <a:r>
              <a:rPr lang="en-US" sz="2400" b="1">
                <a:solidFill>
                  <a:srgbClr val="203468"/>
                </a:solidFill>
                <a:highlight>
                  <a:srgbClr val="FFFF00"/>
                </a:highlight>
                <a:ea typeface="Cambria"/>
                <a:cs typeface="Calibri"/>
              </a:rPr>
              <a:t>Closing date for application: December 31, 2023</a:t>
            </a:r>
            <a:endParaRPr lang="en-US" sz="2400" b="1">
              <a:solidFill>
                <a:srgbClr val="203468"/>
              </a:solidFill>
              <a:highlight>
                <a:srgbClr val="FFFF00"/>
              </a:highlight>
            </a:endParaRPr>
          </a:p>
          <a:p>
            <a:pPr marL="285750" indent="-17145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endParaRPr lang="en-US" sz="1900">
              <a:solidFill>
                <a:schemeClr val="tx1"/>
              </a:solidFill>
              <a:ea typeface="Cambria"/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sz="2900">
              <a:solidFill>
                <a:schemeClr val="tx1"/>
              </a:solidFill>
              <a:cs typeface="Calibri"/>
            </a:endParaRPr>
          </a:p>
          <a:p>
            <a:pPr marL="3810" indent="0">
              <a:spcAft>
                <a:spcPts val="0"/>
              </a:spcAft>
              <a:buNone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indent="-453390">
              <a:spcAft>
                <a:spcPts val="0"/>
              </a:spcAft>
              <a:buAutoNum type="arabicPeriod"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304165" indent="-304165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81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lendar on a table&#10;&#10;Description automatically generated">
            <a:extLst>
              <a:ext uri="{FF2B5EF4-FFF2-40B4-BE49-F238E27FC236}">
                <a16:creationId xmlns:a16="http://schemas.microsoft.com/office/drawing/2014/main" id="{4DC5308E-25F7-3858-086B-004F45587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39" y="224183"/>
            <a:ext cx="11805478" cy="63985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0B44-AC8B-0938-E8FC-B3857EF7F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21C7E0-BB55-B188-7C4B-5E2F191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13" y="1001985"/>
            <a:ext cx="4306180" cy="646331"/>
          </a:xfrm>
        </p:spPr>
        <p:txBody>
          <a:bodyPr/>
          <a:lstStyle/>
          <a:p>
            <a:r>
              <a:rPr lang="en-US" sz="360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92603-F934-E7FC-667E-A1E2B3F1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4" y="1944664"/>
            <a:ext cx="6470701" cy="42332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32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Unpack the USAID KEA Imarisha Initiative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32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A brief on the Imarisha Initiative's award process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32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Question and Answer</a:t>
            </a:r>
            <a:endParaRPr lang="en-US" sz="3200">
              <a:solidFill>
                <a:schemeClr val="tx1"/>
              </a:solidFill>
            </a:endParaRPr>
          </a:p>
          <a:p>
            <a:pPr marL="3810" indent="0">
              <a:spcAft>
                <a:spcPts val="0"/>
              </a:spcAft>
              <a:buNone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indent="-45339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304165" indent="-30416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0B44-AC8B-0938-E8FC-B3857EF7F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21C7E0-BB55-B188-7C4B-5E2F191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09" y="525291"/>
            <a:ext cx="10280701" cy="1200329"/>
          </a:xfrm>
        </p:spPr>
        <p:txBody>
          <a:bodyPr/>
          <a:lstStyle/>
          <a:p>
            <a:r>
              <a:rPr lang="en-US" sz="3600">
                <a:solidFill>
                  <a:srgbClr val="BA1F31"/>
                </a:solidFill>
                <a:cs typeface="Calibri Light"/>
              </a:rPr>
              <a:t>About USAID Africa Trade and Investment Activity (ATI) and Imarisha Initiative</a:t>
            </a:r>
            <a:endParaRPr lang="en-US" sz="3600">
              <a:solidFill>
                <a:srgbClr val="BA1F3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92603-F934-E7FC-667E-A1E2B3F1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13" y="1823186"/>
            <a:ext cx="10280701" cy="42332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04165" indent="-30416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The USAID Africa Trade and Investment (ATI) program is designed to bolster the U.S. Government’s ability to </a:t>
            </a:r>
            <a:r>
              <a:rPr lang="en-US" sz="26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boost trade and investment between Africa and the U.S. </a:t>
            </a:r>
          </a:p>
          <a:p>
            <a:pPr marL="304165" indent="-30416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The USAID Kenya and East Africa (KEA) Mission has developed the 'Imarisha Initiative''—an activity within ATI —that seeks to support private sector firms in agro-processing and textile sectors to </a:t>
            </a:r>
            <a:r>
              <a:rPr lang="en-US" sz="26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increase exports, sales, employment, and/or investment and at the same time expand economic opportunities for women</a:t>
            </a:r>
            <a:r>
              <a:rPr lang="en-US" sz="26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. </a:t>
            </a:r>
          </a:p>
          <a:p>
            <a:pPr marL="304165" indent="-30416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The Imarisha Initiative will provide </a:t>
            </a:r>
            <a:r>
              <a:rPr lang="en-US" sz="26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grant funding and technical assistance</a:t>
            </a:r>
            <a:r>
              <a:rPr lang="en-US" sz="26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 to select firms to grow their business and increase women's employment and pathways for career advancement</a:t>
            </a:r>
            <a:endParaRPr lang="en-US" sz="2600">
              <a:solidFill>
                <a:schemeClr val="tx1"/>
              </a:solidFill>
            </a:endParaRPr>
          </a:p>
          <a:p>
            <a:pPr marL="3810" indent="0">
              <a:spcAft>
                <a:spcPts val="0"/>
              </a:spcAft>
              <a:buNone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indent="-45339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304165" indent="-30416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0B44-AC8B-0938-E8FC-B3857EF7F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21C7E0-BB55-B188-7C4B-5E2F191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913" y="880506"/>
            <a:ext cx="10280701" cy="646331"/>
          </a:xfrm>
        </p:spPr>
        <p:txBody>
          <a:bodyPr/>
          <a:lstStyle/>
          <a:p>
            <a:r>
              <a:rPr lang="en-US" sz="3600">
                <a:solidFill>
                  <a:srgbClr val="BA1F31"/>
                </a:solidFill>
                <a:cs typeface="Calibri Light"/>
              </a:rPr>
              <a:t>Problem statement</a:t>
            </a:r>
            <a:endParaRPr lang="en-US" sz="3600">
              <a:solidFill>
                <a:srgbClr val="BA1F3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92603-F934-E7FC-667E-A1E2B3F1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13" y="1823186"/>
            <a:ext cx="10280701" cy="42332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04165" indent="-30416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Women are </a:t>
            </a:r>
            <a:r>
              <a:rPr lang="en-US" sz="30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under-represented</a:t>
            </a:r>
            <a:r>
              <a:rPr lang="en-US" sz="30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 in </a:t>
            </a:r>
            <a:r>
              <a:rPr lang="en-US" sz="30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the formal sector;</a:t>
            </a:r>
          </a:p>
          <a:p>
            <a:pPr marL="304165" indent="-30416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Earn 58% less</a:t>
            </a:r>
            <a:r>
              <a:rPr lang="en-US" sz="30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 than their male counterparts;</a:t>
            </a:r>
          </a:p>
          <a:p>
            <a:pPr marL="304165" indent="-30416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Women are concentrated in the </a:t>
            </a:r>
            <a:r>
              <a:rPr lang="en-US" sz="30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lowest-paying </a:t>
            </a:r>
            <a:r>
              <a:rPr lang="en-US" sz="30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positions;</a:t>
            </a:r>
          </a:p>
          <a:p>
            <a:pPr marL="304165" indent="-30416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Upward mobility of women is low, resulting in </a:t>
            </a:r>
            <a:r>
              <a:rPr lang="en-US" sz="30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lower representation in senior roles</a:t>
            </a:r>
            <a:r>
              <a:rPr lang="en-US" sz="30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;</a:t>
            </a:r>
          </a:p>
          <a:p>
            <a:pPr marL="304165" indent="-30416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Women's </a:t>
            </a:r>
            <a:r>
              <a:rPr lang="en-US" sz="30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participation in leadership is </a:t>
            </a:r>
            <a:r>
              <a:rPr lang="en-US" sz="30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stymied by widespread social norms, stereotypes, and attitudes</a:t>
            </a:r>
            <a:r>
              <a:rPr lang="en-US" sz="30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 around gender</a:t>
            </a:r>
            <a:r>
              <a:rPr lang="en-US" sz="30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.</a:t>
            </a:r>
            <a:endParaRPr lang="en-US" sz="3000">
              <a:solidFill>
                <a:schemeClr val="tx1"/>
              </a:solidFill>
            </a:endParaRPr>
          </a:p>
          <a:p>
            <a:pPr marL="3810" indent="0">
              <a:spcAft>
                <a:spcPts val="0"/>
              </a:spcAft>
              <a:buNone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indent="-45339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304165" indent="-30416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9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0B44-AC8B-0938-E8FC-B3857EF7F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21C7E0-BB55-B188-7C4B-5E2F191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913" y="609125"/>
            <a:ext cx="10280701" cy="707886"/>
          </a:xfrm>
        </p:spPr>
        <p:txBody>
          <a:bodyPr/>
          <a:lstStyle/>
          <a:p>
            <a:r>
              <a:rPr lang="en-US" sz="4000">
                <a:solidFill>
                  <a:srgbClr val="BA1F31"/>
                </a:solidFill>
                <a:cs typeface="Calibri Light"/>
              </a:rPr>
              <a:t>Business case for gender – diverse teams</a:t>
            </a:r>
            <a:endParaRPr lang="en-US">
              <a:solidFill>
                <a:srgbClr val="BA1F3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92603-F934-E7FC-667E-A1E2B3F1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30" y="1403534"/>
            <a:ext cx="10435309" cy="47964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04165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Higher gender diversity in </a:t>
            </a:r>
            <a:r>
              <a:rPr lang="en-US" sz="29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management had a </a:t>
            </a:r>
            <a:r>
              <a:rPr lang="en-US" sz="29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35% better return on equity</a:t>
            </a:r>
            <a:r>
              <a:rPr lang="en-US" sz="29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 than firms with poor gender equity;</a:t>
            </a:r>
          </a:p>
          <a:p>
            <a:pPr marL="342900" indent="-304165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Companies with women occupying at least 30% of leadership positions are </a:t>
            </a:r>
            <a:r>
              <a:rPr lang="en-US" sz="29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48% more likely to outperform companies with less gender diversity</a:t>
            </a:r>
            <a:r>
              <a:rPr lang="en-US" sz="29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;</a:t>
            </a:r>
          </a:p>
          <a:p>
            <a:pPr marL="342900" indent="-304165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Gender diversity throughout the workforce has been found to </a:t>
            </a:r>
            <a:r>
              <a:rPr lang="en-US" sz="29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increase efficiency and productivity,</a:t>
            </a:r>
            <a:r>
              <a:rPr lang="en-US" sz="29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 resulting in </a:t>
            </a:r>
            <a:r>
              <a:rPr lang="en-US" sz="29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increased wages for male and female employees</a:t>
            </a:r>
            <a:r>
              <a:rPr lang="en-US" sz="29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;</a:t>
            </a:r>
          </a:p>
          <a:p>
            <a:pPr marL="342900" indent="-304165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Productivity per worker could rise by up to 40%</a:t>
            </a:r>
            <a:r>
              <a:rPr lang="en-US" sz="29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 by eliminating all forms of discrimination against female employees;</a:t>
            </a:r>
          </a:p>
          <a:p>
            <a:pPr marL="342900" indent="-304165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9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Diverse teams develop </a:t>
            </a:r>
            <a:r>
              <a:rPr lang="en-US" sz="29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more innovative ideas</a:t>
            </a:r>
            <a:r>
              <a:rPr lang="en-US" sz="29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.</a:t>
            </a:r>
            <a:endParaRPr lang="en-US" sz="2900">
              <a:solidFill>
                <a:schemeClr val="tx1"/>
              </a:solidFill>
            </a:endParaRPr>
          </a:p>
          <a:p>
            <a:pPr marL="3810" indent="0">
              <a:spcAft>
                <a:spcPts val="0"/>
              </a:spcAft>
              <a:buNone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indent="-45339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304165" indent="-30416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0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0B44-AC8B-0938-E8FC-B3857EF7F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21C7E0-BB55-B188-7C4B-5E2F191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913" y="609125"/>
            <a:ext cx="10280701" cy="707886"/>
          </a:xfrm>
        </p:spPr>
        <p:txBody>
          <a:bodyPr/>
          <a:lstStyle/>
          <a:p>
            <a:r>
              <a:rPr lang="en-US" sz="4000">
                <a:solidFill>
                  <a:srgbClr val="BA1F31"/>
                </a:solidFill>
                <a:cs typeface="Calibri Light"/>
              </a:rPr>
              <a:t>Objectives of the grant</a:t>
            </a:r>
            <a:endParaRPr lang="en-US">
              <a:solidFill>
                <a:srgbClr val="BA1F3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92603-F934-E7FC-667E-A1E2B3F1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30" y="1403534"/>
            <a:ext cx="10435309" cy="47964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US" sz="32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Advisory services and co-matching grants will support the companies in following objectives: </a:t>
            </a:r>
            <a:endParaRPr lang="en-US" sz="3200">
              <a:solidFill>
                <a:schemeClr val="tx1"/>
              </a:solidFill>
            </a:endParaRPr>
          </a:p>
          <a:p>
            <a:pPr marL="857250" indent="-514350">
              <a:lnSpc>
                <a:spcPct val="90000"/>
              </a:lnSpc>
              <a:spcAft>
                <a:spcPts val="600"/>
              </a:spcAft>
              <a:buAutoNum type="arabicPeriod"/>
              <a:defRPr/>
            </a:pPr>
            <a:r>
              <a:rPr lang="en-US" sz="32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Increased trade and investment </a:t>
            </a:r>
            <a:r>
              <a:rPr lang="en-US" sz="32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in Kenya,</a:t>
            </a:r>
            <a:r>
              <a:rPr lang="en-US" sz="32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 resulting in significant growth in exports, sales, employment, </a:t>
            </a:r>
            <a:r>
              <a:rPr lang="en-US" sz="32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and investment.</a:t>
            </a:r>
          </a:p>
          <a:p>
            <a:pPr marL="857250" indent="-514350">
              <a:lnSpc>
                <a:spcPct val="90000"/>
              </a:lnSpc>
              <a:spcAft>
                <a:spcPts val="600"/>
              </a:spcAft>
              <a:buAutoNum type="arabicPeriod"/>
              <a:defRPr/>
            </a:pPr>
            <a:r>
              <a:rPr lang="en-US" sz="32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Promote </a:t>
            </a:r>
            <a:r>
              <a:rPr lang="en-US" sz="32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economic competitiveness</a:t>
            </a:r>
            <a:r>
              <a:rPr lang="en-US" sz="32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 through well-paying, quality jobs</a:t>
            </a:r>
          </a:p>
          <a:p>
            <a:pPr marL="857250" indent="-514350">
              <a:lnSpc>
                <a:spcPct val="90000"/>
              </a:lnSpc>
              <a:spcAft>
                <a:spcPts val="600"/>
              </a:spcAft>
              <a:buAutoNum type="arabicPeriod"/>
              <a:defRPr/>
            </a:pPr>
            <a:r>
              <a:rPr lang="en-US" sz="32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Expand </a:t>
            </a:r>
            <a:r>
              <a:rPr lang="en-US" sz="32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care infrastructure</a:t>
            </a:r>
            <a:r>
              <a:rPr lang="en-US" sz="3200">
                <a:solidFill>
                  <a:schemeClr val="tx1"/>
                </a:solidFill>
                <a:ea typeface="Gill Sans MT" panose="020B0502020104020203" pitchFamily="34" charset="0"/>
                <a:cs typeface="Calibri"/>
              </a:rPr>
              <a:t>. </a:t>
            </a:r>
          </a:p>
          <a:p>
            <a:pPr marL="857250" indent="-514350">
              <a:lnSpc>
                <a:spcPct val="90000"/>
              </a:lnSpc>
              <a:spcAft>
                <a:spcPts val="600"/>
              </a:spcAft>
              <a:buAutoNum type="arabicPeriod"/>
              <a:defRPr/>
            </a:pPr>
            <a:r>
              <a:rPr lang="en-US" sz="32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Dismantle systemic gender barriers </a:t>
            </a:r>
            <a:endParaRPr lang="en-US" sz="3200">
              <a:solidFill>
                <a:srgbClr val="000000"/>
              </a:solidFill>
            </a:endParaRPr>
          </a:p>
          <a:p>
            <a:pPr marL="3810" indent="0">
              <a:spcAft>
                <a:spcPts val="0"/>
              </a:spcAft>
              <a:buNone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indent="-453390">
              <a:spcAft>
                <a:spcPts val="0"/>
              </a:spcAft>
              <a:buAutoNum type="arabicPeriod"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304165" indent="-304165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0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0B44-AC8B-0938-E8FC-B3857EF7F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21C7E0-BB55-B188-7C4B-5E2F191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913" y="609125"/>
            <a:ext cx="10280701" cy="707886"/>
          </a:xfrm>
        </p:spPr>
        <p:txBody>
          <a:bodyPr/>
          <a:lstStyle/>
          <a:p>
            <a:r>
              <a:rPr lang="en-US" sz="4000">
                <a:solidFill>
                  <a:srgbClr val="BA1F31"/>
                </a:solidFill>
                <a:cs typeface="Calibri Light"/>
              </a:rPr>
              <a:t>Imarisha Results</a:t>
            </a:r>
            <a:endParaRPr lang="en-US">
              <a:solidFill>
                <a:srgbClr val="BA1F3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92603-F934-E7FC-667E-A1E2B3F1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13" y="1491882"/>
            <a:ext cx="10435309" cy="47964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04165" indent="-30416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900">
                <a:solidFill>
                  <a:schemeClr val="tx1"/>
                </a:solidFill>
                <a:cs typeface="Calibri"/>
              </a:rPr>
              <a:t>Create </a:t>
            </a:r>
            <a:r>
              <a:rPr lang="en-US" sz="2900" b="1">
                <a:solidFill>
                  <a:srgbClr val="203468"/>
                </a:solidFill>
                <a:cs typeface="Calibri"/>
              </a:rPr>
              <a:t>3,000+ new jobs for women</a:t>
            </a:r>
            <a:r>
              <a:rPr lang="en-US" sz="2900">
                <a:solidFill>
                  <a:schemeClr val="tx1"/>
                </a:solidFill>
                <a:cs typeface="Calibri"/>
              </a:rPr>
              <a:t> (disaggregated further to include age, disabilities, marginalized groups as a target group)</a:t>
            </a:r>
          </a:p>
          <a:p>
            <a:pPr marL="304165" indent="-30416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9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Increased sales</a:t>
            </a:r>
          </a:p>
          <a:p>
            <a:pPr marL="304165" indent="-30416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9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Improved productivity, reduced absenteeism, increased retention</a:t>
            </a:r>
          </a:p>
          <a:p>
            <a:pPr marL="304165" indent="-30416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9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Increased </a:t>
            </a:r>
            <a:r>
              <a:rPr lang="en-US" sz="29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management and career opportunities</a:t>
            </a:r>
            <a:r>
              <a:rPr lang="en-US" sz="29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 for women in the workforce</a:t>
            </a:r>
            <a:endParaRPr lang="en-US" sz="2900">
              <a:solidFill>
                <a:schemeClr val="tx1"/>
              </a:solidFill>
              <a:ea typeface="Gill Sans MT" panose="020B0502020104020203" pitchFamily="34" charset="0"/>
              <a:cs typeface="Calibri"/>
            </a:endParaRPr>
          </a:p>
          <a:p>
            <a:pPr marL="304165" indent="-30416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900" b="1">
                <a:solidFill>
                  <a:srgbClr val="203468"/>
                </a:solidFill>
                <a:ea typeface="Gill Sans MT" panose="020B0502020104020203" pitchFamily="34" charset="0"/>
                <a:cs typeface="Calibri"/>
              </a:rPr>
              <a:t>Reduced systemic barriers</a:t>
            </a:r>
            <a:r>
              <a:rPr lang="en-US" sz="2900">
                <a:solidFill>
                  <a:srgbClr val="000000"/>
                </a:solidFill>
                <a:ea typeface="Gill Sans MT" panose="020B0502020104020203" pitchFamily="34" charset="0"/>
                <a:cs typeface="Calibri"/>
              </a:rPr>
              <a:t> to women’s participation in the workforce (including barriers that marginalized women face)</a:t>
            </a:r>
            <a:endParaRPr lang="en-US" sz="2900"/>
          </a:p>
          <a:p>
            <a:pPr marL="3810" indent="0">
              <a:spcAft>
                <a:spcPts val="0"/>
              </a:spcAft>
              <a:buNone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indent="-453390">
              <a:spcAft>
                <a:spcPts val="0"/>
              </a:spcAft>
              <a:buAutoNum type="arabicPeriod"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304165" indent="-304165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0B44-AC8B-0938-E8FC-B3857EF7F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21C7E0-BB55-B188-7C4B-5E2F191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913" y="388255"/>
            <a:ext cx="10280701" cy="707886"/>
          </a:xfrm>
        </p:spPr>
        <p:txBody>
          <a:bodyPr/>
          <a:lstStyle/>
          <a:p>
            <a:r>
              <a:rPr lang="en-US" sz="4000">
                <a:solidFill>
                  <a:srgbClr val="BA1F31"/>
                </a:solidFill>
                <a:cs typeface="Calibri Light"/>
              </a:rPr>
              <a:t>Imarisha Offering</a:t>
            </a:r>
            <a:endParaRPr lang="en-US">
              <a:solidFill>
                <a:srgbClr val="BA1F3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92603-F934-E7FC-667E-A1E2B3F1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13" y="1149534"/>
            <a:ext cx="10435309" cy="47964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r>
              <a:rPr lang="en-US" sz="1800">
                <a:solidFill>
                  <a:schemeClr val="tx1"/>
                </a:solidFill>
                <a:ea typeface="Cambria"/>
                <a:cs typeface="Calibri"/>
              </a:rPr>
              <a:t>The grantees will be organized in </a:t>
            </a:r>
            <a:r>
              <a:rPr lang="en-US" sz="1800" b="1">
                <a:solidFill>
                  <a:srgbClr val="203468"/>
                </a:solidFill>
                <a:ea typeface="Cambria"/>
                <a:cs typeface="Calibri"/>
              </a:rPr>
              <a:t>three cohorts of up to five companies</a:t>
            </a:r>
            <a:r>
              <a:rPr lang="en-US" sz="1800">
                <a:solidFill>
                  <a:schemeClr val="tx1"/>
                </a:solidFill>
                <a:ea typeface="Cambria"/>
                <a:cs typeface="Calibri"/>
              </a:rPr>
              <a:t>, and technical assistance will be provided throughout the first 6 months;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r>
              <a:rPr lang="en-US" sz="1800">
                <a:solidFill>
                  <a:schemeClr val="tx1"/>
                </a:solidFill>
                <a:ea typeface="Cambria"/>
                <a:cs typeface="Calibri"/>
              </a:rPr>
              <a:t>Selected enterprises will receive </a:t>
            </a:r>
            <a:r>
              <a:rPr lang="en-US" sz="1800" b="1">
                <a:solidFill>
                  <a:srgbClr val="203468"/>
                </a:solidFill>
                <a:ea typeface="Cambria"/>
                <a:cs typeface="Calibri"/>
              </a:rPr>
              <a:t>customized advisory support and co-matching grants ($50k-$85K) </a:t>
            </a:r>
            <a:r>
              <a:rPr lang="en-US" sz="1800">
                <a:solidFill>
                  <a:schemeClr val="tx1"/>
                </a:solidFill>
                <a:ea typeface="Cambria"/>
                <a:cs typeface="Calibri"/>
              </a:rPr>
              <a:t>to strengthen gender lens in existing business-expansion;</a:t>
            </a:r>
          </a:p>
          <a:p>
            <a:pPr marL="5715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en-US" sz="1800">
              <a:solidFill>
                <a:schemeClr val="tx1"/>
              </a:solidFill>
              <a:ea typeface="Cambria"/>
              <a:cs typeface="Calibri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US" sz="2000" u="sng">
                <a:solidFill>
                  <a:schemeClr val="tx1"/>
                </a:solidFill>
                <a:ea typeface="Cambria"/>
                <a:cs typeface="Calibri"/>
              </a:rPr>
              <a:t>Support will include: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r>
              <a:rPr lang="en-US" sz="1800">
                <a:solidFill>
                  <a:schemeClr val="tx1"/>
                </a:solidFill>
                <a:ea typeface="Cambria"/>
                <a:cs typeface="Calibri"/>
              </a:rPr>
              <a:t>A</a:t>
            </a:r>
            <a:r>
              <a:rPr lang="en-US" sz="1800" b="1">
                <a:solidFill>
                  <a:srgbClr val="203468"/>
                </a:solidFill>
                <a:ea typeface="Cambria"/>
                <a:cs typeface="Calibri"/>
              </a:rPr>
              <a:t> gender audit</a:t>
            </a:r>
            <a:r>
              <a:rPr lang="en-US" sz="1800">
                <a:solidFill>
                  <a:schemeClr val="tx1"/>
                </a:solidFill>
                <a:ea typeface="Cambria"/>
                <a:cs typeface="Calibri"/>
              </a:rPr>
              <a:t> to assess and check the institutionalization of gender equality and women’s economic empowerment at the company level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r>
              <a:rPr lang="en-US" sz="1800">
                <a:solidFill>
                  <a:schemeClr val="tx1"/>
                </a:solidFill>
                <a:ea typeface="Cambria"/>
                <a:cs typeface="Calibri"/>
              </a:rPr>
              <a:t>A </a:t>
            </a:r>
            <a:r>
              <a:rPr lang="en-US" sz="1800" b="1">
                <a:solidFill>
                  <a:srgbClr val="203468"/>
                </a:solidFill>
                <a:ea typeface="Cambria"/>
                <a:cs typeface="Calibri"/>
              </a:rPr>
              <a:t>customized gender action plan</a:t>
            </a:r>
            <a:r>
              <a:rPr lang="en-US" sz="1800">
                <a:solidFill>
                  <a:schemeClr val="tx1"/>
                </a:solidFill>
                <a:ea typeface="Cambria"/>
                <a:cs typeface="Calibri"/>
              </a:rPr>
              <a:t> to advance gender equity in your business through increased focus on women - as consumers, employees and value-chain-partners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r>
              <a:rPr lang="en-US" sz="1800" b="1">
                <a:solidFill>
                  <a:srgbClr val="203468"/>
                </a:solidFill>
                <a:ea typeface="Cambria"/>
                <a:cs typeface="Calibri"/>
              </a:rPr>
              <a:t>Capacity strengthening </a:t>
            </a:r>
            <a:r>
              <a:rPr lang="en-US" sz="1800">
                <a:solidFill>
                  <a:schemeClr val="tx1"/>
                </a:solidFill>
                <a:ea typeface="Cambria"/>
                <a:cs typeface="Calibri"/>
              </a:rPr>
              <a:t>on topics such as Gender 101, Introduction to market and market planning using a gender lens, Scaling strategies with a gender lens, Investment-readiness training etc. 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r>
              <a:rPr lang="en-US" sz="1800" b="1">
                <a:solidFill>
                  <a:srgbClr val="203468"/>
                </a:solidFill>
                <a:ea typeface="Cambria"/>
                <a:cs typeface="Calibri"/>
              </a:rPr>
              <a:t>Individualized mentoring, coaching, and training</a:t>
            </a:r>
            <a:r>
              <a:rPr lang="en-US" sz="1800">
                <a:solidFill>
                  <a:srgbClr val="000000"/>
                </a:solidFill>
                <a:ea typeface="Cambria"/>
                <a:cs typeface="Calibri"/>
              </a:rPr>
              <a:t> based on a firm’s specific needs 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r>
              <a:rPr lang="en-US" sz="1800" b="1">
                <a:solidFill>
                  <a:srgbClr val="203468"/>
                </a:solidFill>
                <a:ea typeface="Cambria"/>
                <a:cs typeface="Calibri"/>
              </a:rPr>
              <a:t>Institutionalizing gender structures</a:t>
            </a:r>
            <a:r>
              <a:rPr lang="en-US" sz="1800">
                <a:solidFill>
                  <a:srgbClr val="000000"/>
                </a:solidFill>
                <a:ea typeface="Cambria"/>
                <a:cs typeface="Calibri"/>
              </a:rPr>
              <a:t> such as gender champions to promote gender integration 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r>
              <a:rPr lang="en-US" sz="1800" b="1">
                <a:solidFill>
                  <a:srgbClr val="203468"/>
                </a:solidFill>
                <a:ea typeface="Cambria"/>
                <a:cs typeface="Calibri"/>
              </a:rPr>
              <a:t>Learning and exchange opportunities </a:t>
            </a:r>
            <a:r>
              <a:rPr lang="en-US" sz="1800">
                <a:solidFill>
                  <a:srgbClr val="000000"/>
                </a:solidFill>
                <a:ea typeface="Cambria"/>
                <a:cs typeface="Calibri"/>
              </a:rPr>
              <a:t>with other like-minded entrepreneurs that are tackling gender issues 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r>
              <a:rPr lang="en-US" sz="1800">
                <a:solidFill>
                  <a:srgbClr val="000000"/>
                </a:solidFill>
                <a:ea typeface="Cambria"/>
                <a:cs typeface="Calibri"/>
              </a:rPr>
              <a:t>An opportunity for </a:t>
            </a:r>
            <a:r>
              <a:rPr lang="en-US" sz="1800" b="1">
                <a:solidFill>
                  <a:srgbClr val="203468"/>
                </a:solidFill>
                <a:ea typeface="Cambria"/>
                <a:cs typeface="Calibri"/>
              </a:rPr>
              <a:t>spotlighting and showcasing GEWEE initiatives in your business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sz="2900">
              <a:solidFill>
                <a:schemeClr val="tx1"/>
              </a:solidFill>
              <a:cs typeface="Calibri"/>
            </a:endParaRPr>
          </a:p>
          <a:p>
            <a:pPr marL="3810" indent="0">
              <a:spcAft>
                <a:spcPts val="0"/>
              </a:spcAft>
              <a:buNone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indent="-453390">
              <a:spcAft>
                <a:spcPts val="0"/>
              </a:spcAft>
              <a:buAutoNum type="arabicPeriod"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304165" indent="-304165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5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0B44-AC8B-0938-E8FC-B3857EF7F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21C7E0-BB55-B188-7C4B-5E2F191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13" y="321994"/>
            <a:ext cx="10280701" cy="707886"/>
          </a:xfrm>
        </p:spPr>
        <p:txBody>
          <a:bodyPr/>
          <a:lstStyle/>
          <a:p>
            <a:r>
              <a:rPr lang="en-US" sz="4000">
                <a:solidFill>
                  <a:srgbClr val="BA1F31"/>
                </a:solidFill>
                <a:cs typeface="Calibri Light"/>
              </a:rPr>
              <a:t>Illustrative activities</a:t>
            </a:r>
            <a:endParaRPr lang="en-US">
              <a:solidFill>
                <a:srgbClr val="BA1F3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92603-F934-E7FC-667E-A1E2B3F1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13" y="1149534"/>
            <a:ext cx="10435309" cy="47964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17145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r>
              <a:rPr lang="en-US" sz="1900">
                <a:solidFill>
                  <a:schemeClr val="tx1"/>
                </a:solidFill>
                <a:ea typeface="Cambria"/>
                <a:cs typeface="Calibri"/>
              </a:rPr>
              <a:t>Develop and implement </a:t>
            </a:r>
            <a:r>
              <a:rPr lang="en-US" sz="1900" b="1">
                <a:solidFill>
                  <a:srgbClr val="203468"/>
                </a:solidFill>
                <a:ea typeface="Cambria"/>
                <a:cs typeface="Calibri"/>
              </a:rPr>
              <a:t>mentorship programs</a:t>
            </a:r>
            <a:r>
              <a:rPr lang="en-US" sz="1900">
                <a:solidFill>
                  <a:schemeClr val="tx1"/>
                </a:solidFill>
                <a:ea typeface="Cambria"/>
                <a:cs typeface="Calibri"/>
              </a:rPr>
              <a:t> for female employees</a:t>
            </a:r>
            <a:endParaRPr lang="en-US">
              <a:solidFill>
                <a:schemeClr val="tx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r>
              <a:rPr lang="en-US" sz="1900">
                <a:solidFill>
                  <a:schemeClr val="tx1"/>
                </a:solidFill>
                <a:ea typeface="Cambria"/>
                <a:cs typeface="Calibri"/>
              </a:rPr>
              <a:t>Implement </a:t>
            </a:r>
            <a:r>
              <a:rPr lang="en-US" sz="1900" b="1">
                <a:solidFill>
                  <a:srgbClr val="203468"/>
                </a:solidFill>
                <a:ea typeface="Cambria"/>
                <a:cs typeface="Calibri"/>
              </a:rPr>
              <a:t>labor and social protection policies </a:t>
            </a:r>
            <a:r>
              <a:rPr lang="en-US" sz="1900">
                <a:solidFill>
                  <a:srgbClr val="000000"/>
                </a:solidFill>
                <a:ea typeface="Cambria"/>
                <a:cs typeface="Calibri"/>
              </a:rPr>
              <a:t>for women i.e., maternity coverage</a:t>
            </a:r>
            <a:endParaRPr lang="en-US" sz="1900">
              <a:solidFill>
                <a:schemeClr val="tx1"/>
              </a:solidFill>
              <a:ea typeface="Cambria"/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  <a:defRPr/>
            </a:pPr>
            <a:r>
              <a:rPr lang="en-US" sz="1900">
                <a:solidFill>
                  <a:schemeClr val="tx1"/>
                </a:solidFill>
                <a:ea typeface="Cambria"/>
                <a:cs typeface="Calibri"/>
              </a:rPr>
              <a:t>Implement a set of </a:t>
            </a:r>
            <a:r>
              <a:rPr lang="en-US" sz="1900" b="1">
                <a:solidFill>
                  <a:srgbClr val="203468"/>
                </a:solidFill>
                <a:ea typeface="Cambria"/>
                <a:cs typeface="Calibri"/>
              </a:rPr>
              <a:t>goods and services constituting essential health care</a:t>
            </a:r>
            <a:r>
              <a:rPr lang="en-US" sz="1900">
                <a:solidFill>
                  <a:schemeClr val="tx1"/>
                </a:solidFill>
                <a:ea typeface="Cambria"/>
                <a:cs typeface="Calibri"/>
              </a:rPr>
              <a:t>, including maternity care, that meets the criteria of availability, accessibility, acceptability, and quality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  <a:defRPr/>
            </a:pPr>
            <a:r>
              <a:rPr lang="en-US" sz="1900">
                <a:solidFill>
                  <a:schemeClr val="tx1"/>
                </a:solidFill>
                <a:ea typeface="Cambria"/>
                <a:cs typeface="Calibri"/>
              </a:rPr>
              <a:t>Initiatives such as</a:t>
            </a:r>
            <a:r>
              <a:rPr lang="en-US" sz="1900" b="1">
                <a:solidFill>
                  <a:srgbClr val="203468"/>
                </a:solidFill>
                <a:ea typeface="Cambria"/>
                <a:cs typeface="Calibri"/>
              </a:rPr>
              <a:t> affordable, quality care</a:t>
            </a:r>
            <a:r>
              <a:rPr lang="en-US" sz="1900">
                <a:solidFill>
                  <a:schemeClr val="tx1"/>
                </a:solidFill>
                <a:ea typeface="Cambria"/>
                <a:cs typeface="Calibri"/>
              </a:rPr>
              <a:t>, whether for </a:t>
            </a:r>
            <a:r>
              <a:rPr lang="en-US" sz="1900">
                <a:solidFill>
                  <a:srgbClr val="000000"/>
                </a:solidFill>
                <a:ea typeface="Cambria"/>
                <a:cs typeface="Calibri"/>
              </a:rPr>
              <a:t>children, </a:t>
            </a:r>
            <a:r>
              <a:rPr lang="en-US" sz="1900">
                <a:solidFill>
                  <a:schemeClr val="tx1"/>
                </a:solidFill>
                <a:ea typeface="Cambria"/>
                <a:cs typeface="Calibri"/>
              </a:rPr>
              <a:t>older adults, sick, or persons with disabilities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r>
              <a:rPr lang="en-US" sz="1900">
                <a:solidFill>
                  <a:schemeClr val="tx1"/>
                </a:solidFill>
                <a:ea typeface="Cambria"/>
                <a:cs typeface="Calibri"/>
              </a:rPr>
              <a:t>Joint initiatives to open a nearby </a:t>
            </a:r>
            <a:r>
              <a:rPr lang="en-US" sz="1900" b="1">
                <a:solidFill>
                  <a:srgbClr val="203468"/>
                </a:solidFill>
                <a:ea typeface="Cambria"/>
                <a:cs typeface="Calibri"/>
              </a:rPr>
              <a:t>daycare center,</a:t>
            </a:r>
            <a:r>
              <a:rPr lang="en-US" sz="1900">
                <a:solidFill>
                  <a:schemeClr val="tx1"/>
                </a:solidFill>
                <a:ea typeface="Cambria"/>
                <a:cs typeface="Calibri"/>
              </a:rPr>
              <a:t> or partnering with a </a:t>
            </a:r>
            <a:r>
              <a:rPr lang="en-US" sz="1900">
                <a:solidFill>
                  <a:srgbClr val="000000"/>
                </a:solidFill>
                <a:ea typeface="Cambria"/>
                <a:cs typeface="Calibri"/>
              </a:rPr>
              <a:t>local daycare </a:t>
            </a:r>
            <a:r>
              <a:rPr lang="en-US" sz="1900">
                <a:solidFill>
                  <a:schemeClr val="tx1"/>
                </a:solidFill>
                <a:ea typeface="Cambria"/>
                <a:cs typeface="Calibri"/>
              </a:rPr>
              <a:t>to </a:t>
            </a:r>
            <a:r>
              <a:rPr lang="en-US" sz="1900">
                <a:solidFill>
                  <a:srgbClr val="000000"/>
                </a:solidFill>
                <a:ea typeface="Cambria"/>
                <a:cs typeface="Calibri"/>
              </a:rPr>
              <a:t>accept employee </a:t>
            </a:r>
            <a:r>
              <a:rPr lang="en-US" sz="1900">
                <a:solidFill>
                  <a:schemeClr val="tx1"/>
                </a:solidFill>
                <a:ea typeface="Cambria"/>
                <a:cs typeface="Calibri"/>
              </a:rPr>
              <a:t>children at an affordable feen affordable fee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r>
              <a:rPr lang="en-US" sz="1900">
                <a:solidFill>
                  <a:schemeClr val="tx1"/>
                </a:solidFill>
                <a:ea typeface="Cambria"/>
                <a:cs typeface="Calibri"/>
              </a:rPr>
              <a:t>Establishing, equipping, and running l</a:t>
            </a:r>
            <a:r>
              <a:rPr lang="en-US" sz="1900" b="1">
                <a:solidFill>
                  <a:srgbClr val="203468"/>
                </a:solidFill>
                <a:ea typeface="Cambria"/>
                <a:cs typeface="Calibri"/>
              </a:rPr>
              <a:t>actation spaces and childcare centers at the workplace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r>
              <a:rPr lang="en-US" sz="1900" b="1">
                <a:solidFill>
                  <a:srgbClr val="203468"/>
                </a:solidFill>
                <a:ea typeface="Cambria"/>
                <a:cs typeface="Calibri"/>
              </a:rPr>
              <a:t>Gender analyses</a:t>
            </a:r>
            <a:r>
              <a:rPr lang="en-US" sz="1900">
                <a:solidFill>
                  <a:schemeClr val="tx1"/>
                </a:solidFill>
                <a:ea typeface="Cambria"/>
                <a:cs typeface="Calibri"/>
              </a:rPr>
              <a:t> to identify and address constraints experienced by women, business practices that adversely affect women, and/or discriminatory laws and regulations.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r>
              <a:rPr lang="en-US" sz="1900">
                <a:solidFill>
                  <a:schemeClr val="tx1"/>
                </a:solidFill>
                <a:ea typeface="Cambria"/>
                <a:cs typeface="Calibri"/>
              </a:rPr>
              <a:t>Facilitating</a:t>
            </a:r>
            <a:r>
              <a:rPr lang="en-US" sz="1900" b="1">
                <a:solidFill>
                  <a:srgbClr val="203468"/>
                </a:solidFill>
                <a:ea typeface="Cambria"/>
                <a:cs typeface="Calibri"/>
              </a:rPr>
              <a:t> linkages to other complementary services for men and women, boys and girl</a:t>
            </a:r>
            <a:r>
              <a:rPr lang="en-US" sz="1900">
                <a:solidFill>
                  <a:srgbClr val="000000"/>
                </a:solidFill>
                <a:ea typeface="Cambria"/>
                <a:cs typeface="Calibri"/>
              </a:rPr>
              <a:t>s</a:t>
            </a:r>
            <a:r>
              <a:rPr lang="en-US" sz="1900">
                <a:solidFill>
                  <a:schemeClr val="tx1"/>
                </a:solidFill>
                <a:ea typeface="Cambria"/>
                <a:cs typeface="Calibri"/>
              </a:rPr>
              <a:t>, </a:t>
            </a:r>
            <a:r>
              <a:rPr lang="en-US" sz="1900">
                <a:solidFill>
                  <a:srgbClr val="000000"/>
                </a:solidFill>
                <a:ea typeface="Cambria"/>
                <a:cs typeface="Calibri"/>
              </a:rPr>
              <a:t>including dialogue initiatives to address discriminatory gender norms</a:t>
            </a:r>
            <a:r>
              <a:rPr lang="en-US" sz="1900">
                <a:solidFill>
                  <a:schemeClr val="tx1"/>
                </a:solidFill>
                <a:ea typeface="Cambria"/>
                <a:cs typeface="Calibri"/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r>
              <a:rPr lang="en-US" sz="1900" b="1">
                <a:solidFill>
                  <a:srgbClr val="203468"/>
                </a:solidFill>
                <a:ea typeface="Cambria"/>
                <a:cs typeface="Calibri"/>
              </a:rPr>
              <a:t>Male engagement initiatives</a:t>
            </a:r>
            <a:r>
              <a:rPr lang="en-US" sz="1900">
                <a:solidFill>
                  <a:srgbClr val="000000"/>
                </a:solidFill>
                <a:ea typeface="Cambria"/>
                <a:cs typeface="Calibri"/>
              </a:rPr>
              <a:t> seeking to create enabling and safe work settings (which feature equitable hiring, pay, and promotions, as well as sexual harassment policies)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,Sans-Serif"/>
              <a:defRPr/>
            </a:pPr>
            <a:r>
              <a:rPr lang="en-US" sz="1900" b="1">
                <a:solidFill>
                  <a:srgbClr val="203468"/>
                </a:solidFill>
                <a:ea typeface="Cambria"/>
                <a:cs typeface="Calibri"/>
              </a:rPr>
              <a:t>Menstrual hygiene management</a:t>
            </a:r>
            <a:r>
              <a:rPr lang="en-US" sz="1900">
                <a:solidFill>
                  <a:srgbClr val="000000"/>
                </a:solidFill>
                <a:ea typeface="Cambria"/>
                <a:cs typeface="Calibri"/>
              </a:rPr>
              <a:t> (MHM) initiatives</a:t>
            </a:r>
            <a:endParaRPr lang="en-US" sz="190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sz="2900">
              <a:solidFill>
                <a:schemeClr val="tx1"/>
              </a:solidFill>
              <a:cs typeface="Calibri"/>
            </a:endParaRPr>
          </a:p>
          <a:p>
            <a:pPr marL="3810" indent="0">
              <a:spcAft>
                <a:spcPts val="0"/>
              </a:spcAft>
              <a:buNone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indent="-453390">
              <a:spcAft>
                <a:spcPts val="0"/>
              </a:spcAft>
              <a:buAutoNum type="arabicPeriod"/>
              <a:defRPr/>
            </a:pPr>
            <a:endParaRPr lang="en-US" sz="3174">
              <a:solidFill>
                <a:prstClr val="black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304165" indent="-304165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.9-Template_12.7.2016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4.3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579C13D-44D8-4842-B9B0-BA959B4E53F4}">
  <we:reference id="b0430364-2ab6-47cd-907e-f8b72239b204" version="3.19.222.0" store="EXCatalog" storeType="EXCatalog"/>
  <we:alternateReferences>
    <we:reference id="WA200000729" version="3.19.222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56c28f-efca-482a-9d02-5fac159ceec1" xsi:nil="true"/>
    <lcf76f155ced4ddcb4097134ff3c332f xmlns="c6034793-e894-4fe3-92d8-2e0cc403b65d">
      <Terms xmlns="http://schemas.microsoft.com/office/infopath/2007/PartnerControls"/>
    </lcf76f155ced4ddcb4097134ff3c332f>
    <SharedWithUsers xmlns="a656c28f-efca-482a-9d02-5fac159ceec1">
      <UserInfo>
        <DisplayName>Erica Adams</DisplayName>
        <AccountId>364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48C7B438925146814173E74359E925" ma:contentTypeVersion="17" ma:contentTypeDescription="Create a new document." ma:contentTypeScope="" ma:versionID="fd4953f115216f5708aabdd791133535">
  <xsd:schema xmlns:xsd="http://www.w3.org/2001/XMLSchema" xmlns:xs="http://www.w3.org/2001/XMLSchema" xmlns:p="http://schemas.microsoft.com/office/2006/metadata/properties" xmlns:ns2="a656c28f-efca-482a-9d02-5fac159ceec1" xmlns:ns3="c6034793-e894-4fe3-92d8-2e0cc403b65d" targetNamespace="http://schemas.microsoft.com/office/2006/metadata/properties" ma:root="true" ma:fieldsID="b4e94ce45dd1e53364425428a9a5077d" ns2:_="" ns3:_="">
    <xsd:import namespace="a656c28f-efca-482a-9d02-5fac159ceec1"/>
    <xsd:import namespace="c6034793-e894-4fe3-92d8-2e0cc403b6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6c28f-efca-482a-9d02-5fac159cee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c38632-011e-4317-ad39-07d79e0c6d29}" ma:internalName="TaxCatchAll" ma:showField="CatchAllData" ma:web="a656c28f-efca-482a-9d02-5fac159cee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34793-e894-4fe3-92d8-2e0cc403b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3e14187-b4d4-4fc9-8c4a-20dc3ccbf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077275-6FA9-4CD6-90B3-6797D48D74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C6819D-F477-4471-8217-4C59DE58210E}">
  <ds:schemaRefs>
    <ds:schemaRef ds:uri="a656c28f-efca-482a-9d02-5fac159ceec1"/>
    <ds:schemaRef ds:uri="c6034793-e894-4fe3-92d8-2e0cc403b6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930774-D934-431F-8F42-F9E6E8F5B642}">
  <ds:schemaRefs>
    <ds:schemaRef ds:uri="a656c28f-efca-482a-9d02-5fac159ceec1"/>
    <ds:schemaRef ds:uri="c6034793-e894-4fe3-92d8-2e0cc403b6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16.9-Template_12.7.2016</vt:lpstr>
      <vt:lpstr>1_4.3-Template_12.7.2016</vt:lpstr>
      <vt:lpstr>16.9-Template_12.7.2016</vt:lpstr>
      <vt:lpstr>PowerPoint Presentation</vt:lpstr>
      <vt:lpstr>Agenda</vt:lpstr>
      <vt:lpstr>About USAID Africa Trade and Investment Activity (ATI) and Imarisha Initiative</vt:lpstr>
      <vt:lpstr>Problem statement</vt:lpstr>
      <vt:lpstr>Business case for gender – diverse teams</vt:lpstr>
      <vt:lpstr>Objectives of the grant</vt:lpstr>
      <vt:lpstr>Imarisha Results</vt:lpstr>
      <vt:lpstr>Imarisha Offering</vt:lpstr>
      <vt:lpstr>Illustrative activities</vt:lpstr>
      <vt:lpstr>Participating firms' requirements</vt:lpstr>
      <vt:lpstr>USAID KEA Imarisha Award Information</vt:lpstr>
      <vt:lpstr>Imarisha Evaluation Criteria</vt:lpstr>
      <vt:lpstr>Application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Karchner</dc:creator>
  <cp:revision>4</cp:revision>
  <dcterms:created xsi:type="dcterms:W3CDTF">2022-12-08T13:17:38Z</dcterms:created>
  <dcterms:modified xsi:type="dcterms:W3CDTF">2023-11-23T14:29:44Z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0x0101003D48C7B438925146814173E74359E925</vt:lpwstr>
  </property>
  <property fmtid="{D5CDD505-2E9C-101B-9397-08002B2CF9AE}" pid="3" name="MediaServiceImageTags">
    <vt:lpwstr/>
  </property>
</Properties>
</file>